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0C00-0D01-44B9-90B8-099625B60928}" type="datetimeFigureOut">
              <a:rPr lang="pl-PL" smtClean="0"/>
              <a:pPr/>
              <a:t>2016-05-22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5904-CE71-4987-98DF-6D6F8B0713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0C00-0D01-44B9-90B8-099625B60928}" type="datetimeFigureOut">
              <a:rPr lang="pl-PL" smtClean="0"/>
              <a:pPr/>
              <a:t>2016-05-22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5904-CE71-4987-98DF-6D6F8B0713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0C00-0D01-44B9-90B8-099625B60928}" type="datetimeFigureOut">
              <a:rPr lang="pl-PL" smtClean="0"/>
              <a:pPr/>
              <a:t>2016-05-22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5904-CE71-4987-98DF-6D6F8B0713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0C00-0D01-44B9-90B8-099625B60928}" type="datetimeFigureOut">
              <a:rPr lang="pl-PL" smtClean="0"/>
              <a:pPr/>
              <a:t>2016-05-22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5904-CE71-4987-98DF-6D6F8B0713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0C00-0D01-44B9-90B8-099625B60928}" type="datetimeFigureOut">
              <a:rPr lang="pl-PL" smtClean="0"/>
              <a:pPr/>
              <a:t>2016-05-22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5904-CE71-4987-98DF-6D6F8B0713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0C00-0D01-44B9-90B8-099625B60928}" type="datetimeFigureOut">
              <a:rPr lang="pl-PL" smtClean="0"/>
              <a:pPr/>
              <a:t>2016-05-22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5904-CE71-4987-98DF-6D6F8B0713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0C00-0D01-44B9-90B8-099625B60928}" type="datetimeFigureOut">
              <a:rPr lang="pl-PL" smtClean="0"/>
              <a:pPr/>
              <a:t>2016-05-22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5904-CE71-4987-98DF-6D6F8B0713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0C00-0D01-44B9-90B8-099625B60928}" type="datetimeFigureOut">
              <a:rPr lang="pl-PL" smtClean="0"/>
              <a:pPr/>
              <a:t>2016-05-22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5904-CE71-4987-98DF-6D6F8B0713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0C00-0D01-44B9-90B8-099625B60928}" type="datetimeFigureOut">
              <a:rPr lang="pl-PL" smtClean="0"/>
              <a:pPr/>
              <a:t>2016-05-22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5904-CE71-4987-98DF-6D6F8B0713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0C00-0D01-44B9-90B8-099625B60928}" type="datetimeFigureOut">
              <a:rPr lang="pl-PL" smtClean="0"/>
              <a:pPr/>
              <a:t>2016-05-22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5904-CE71-4987-98DF-6D6F8B0713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0C00-0D01-44B9-90B8-099625B60928}" type="datetimeFigureOut">
              <a:rPr lang="pl-PL" smtClean="0"/>
              <a:pPr/>
              <a:t>2016-05-22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F35904-CE71-4987-98DF-6D6F8B07139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EA0C00-0D01-44B9-90B8-099625B60928}" type="datetimeFigureOut">
              <a:rPr lang="pl-PL" smtClean="0"/>
              <a:pPr/>
              <a:t>2016-05-22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F35904-CE71-4987-98DF-6D6F8B07139D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USTNY EGZAMIN MATURALNY Z JĘZYKA OBCEGO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Punktowanie sprawności komunikacyjnej (2)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000100" y="4572008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UWAGA: </a:t>
            </a:r>
            <a:endParaRPr lang="pl-PL" dirty="0"/>
          </a:p>
          <a:p>
            <a:r>
              <a:rPr lang="pl-PL" dirty="0"/>
              <a:t>W każdym zadaniu można otrzymać punkty karne (najwięcej 2), które pomniejszają wynik za zadanie. Dzieje się </a:t>
            </a:r>
            <a:r>
              <a:rPr lang="pl-PL" dirty="0" smtClean="0"/>
              <a:t>tak</a:t>
            </a:r>
            <a:r>
              <a:rPr lang="pl-PL" dirty="0"/>
              <a:t>, gdy egzaminator jest zmuszony pomagać uczniowi w trakcie egzaminu.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00240"/>
            <a:ext cx="8229600" cy="252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Punktowanie umiejętności językowych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72032"/>
          </a:xfrm>
        </p:spPr>
        <p:txBody>
          <a:bodyPr>
            <a:normAutofit fontScale="47500" lnSpcReduction="20000"/>
          </a:bodyPr>
          <a:lstStyle/>
          <a:p>
            <a:endParaRPr lang="pl-PL" dirty="0" smtClean="0"/>
          </a:p>
          <a:p>
            <a:r>
              <a:rPr lang="pl-PL" sz="3400" b="1" dirty="0" smtClean="0"/>
              <a:t>Zakres struktur leksykalno-gramatycznych (0 – 4 punkty)</a:t>
            </a:r>
          </a:p>
          <a:p>
            <a:pPr>
              <a:buNone/>
            </a:pPr>
            <a:r>
              <a:rPr lang="pl-PL" sz="3400" dirty="0" smtClean="0"/>
              <a:t>      Ocenie podlega bogactwo języka (zarówno zasób słownictwa, jak i struktur gramatycznych), którym uczeń się posługuje, oraz swoboda wypowiadania się na tematy proste i złożone. </a:t>
            </a:r>
          </a:p>
          <a:p>
            <a:endParaRPr lang="pl-PL" sz="3400" dirty="0" smtClean="0"/>
          </a:p>
          <a:p>
            <a:r>
              <a:rPr lang="pl-PL" sz="3400" b="1" dirty="0" smtClean="0"/>
              <a:t>Poprawność struktur leksykalno-gramatycznych (0 – 4 punkty)</a:t>
            </a:r>
          </a:p>
          <a:p>
            <a:pPr>
              <a:buNone/>
            </a:pPr>
            <a:r>
              <a:rPr lang="pl-PL" sz="3400" dirty="0" smtClean="0"/>
              <a:t>      W tej kategorii egzaminator ocenia wypowiedź pod względem poprawności leksykalnej i gramatycznej. Decydujące znaczenie ma tutaj fakt, jak zastosowane przez ucznia słowa i konstrukcje gramatyczne, wpływają na komunikację między zdającym a egzaminującym. W przypadku drobnych błędów obie strony są w stanie się zrozumieć. Gdy błędy są poważne, komunikacja bywa niemożliwa.</a:t>
            </a:r>
          </a:p>
          <a:p>
            <a:pPr>
              <a:buNone/>
            </a:pPr>
            <a:endParaRPr lang="pl-PL" sz="3400" dirty="0" smtClean="0"/>
          </a:p>
          <a:p>
            <a:r>
              <a:rPr lang="pl-PL" sz="3400" b="1" dirty="0" smtClean="0"/>
              <a:t>Wymowa (0 – 2 punkty)</a:t>
            </a:r>
          </a:p>
          <a:p>
            <a:pPr>
              <a:buNone/>
            </a:pPr>
            <a:r>
              <a:rPr lang="pl-PL" sz="3400" dirty="0" smtClean="0"/>
              <a:t>      Egzaminator bierze także pod uwagę błędy w wymowie, akcentowaniu i intonacji oraz to, czy – i w jakim stopniu – mają one wpływ na komunikatywność wypowiedzi.</a:t>
            </a:r>
          </a:p>
          <a:p>
            <a:pPr>
              <a:buNone/>
            </a:pPr>
            <a:endParaRPr lang="pl-PL" sz="3400" dirty="0" smtClean="0"/>
          </a:p>
          <a:p>
            <a:r>
              <a:rPr lang="pl-PL" sz="3400" b="1" dirty="0" smtClean="0"/>
              <a:t>Płynność wypowiedzi (0 – 2 punkty)</a:t>
            </a:r>
          </a:p>
          <a:p>
            <a:pPr>
              <a:buNone/>
            </a:pPr>
            <a:r>
              <a:rPr lang="pl-PL" sz="3400" dirty="0" smtClean="0"/>
              <a:t>       Płynność wypowiedzi oceniana jest pod kątem występujących w niej pauz oraz tego, w jakim stopniu wpływają one na zrozumienie wypowiedzi przez egzaminującego.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algn="r">
              <a:buNone/>
            </a:pPr>
            <a:r>
              <a:rPr lang="pl-PL" dirty="0" smtClean="0"/>
              <a:t>Tomasz </a:t>
            </a:r>
            <a:r>
              <a:rPr lang="pl-PL" dirty="0" err="1" smtClean="0"/>
              <a:t>Zychla</a:t>
            </a:r>
            <a:endParaRPr lang="pl-PL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altLang="pl-PL" sz="3600" b="1" dirty="0" smtClean="0"/>
              <a:t>Struktura egzaminu ustnego z języków obcych (bez określania poziomu)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500034" y="2000239"/>
          <a:ext cx="8188354" cy="3997012"/>
        </p:xfrm>
        <a:graphic>
          <a:graphicData uri="http://schemas.openxmlformats.org/drawingml/2006/table">
            <a:tbl>
              <a:tblPr/>
              <a:tblGrid>
                <a:gridCol w="3305347"/>
                <a:gridCol w="2154082"/>
                <a:gridCol w="2728925"/>
              </a:tblGrid>
              <a:tr h="46999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Zadanie</a:t>
                      </a:r>
                    </a:p>
                  </a:txBody>
                  <a:tcPr marL="90000" marR="90000" marT="71495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Czas</a:t>
                      </a:r>
                    </a:p>
                  </a:txBody>
                  <a:tcPr marL="90000" marR="90000" marT="71495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Punktacja</a:t>
                      </a:r>
                    </a:p>
                  </a:txBody>
                  <a:tcPr marL="90000" marR="90000" marT="71495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66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Rozmowa wstępna</a:t>
                      </a:r>
                    </a:p>
                  </a:txBody>
                  <a:tcPr marL="90000" marR="90000" marT="6444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ok. 2 minut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----------------------------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0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Zadanie 1.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: Rozmowa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z odgrywaniem roli</a:t>
                      </a:r>
                    </a:p>
                  </a:txBody>
                  <a:tcPr marL="90000" marR="90000" marT="6444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maksymalnie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minuty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punktów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0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Zadanie 2.: 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Opis obrazka + 3 pytania</a:t>
                      </a:r>
                    </a:p>
                  </a:txBody>
                  <a:tcPr marL="90000" marR="90000" marT="6444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maksymalnie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minuty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punktów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454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Zadanie 3.: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Wypowiedź na podstawie materiału stymulującego + 2 pytania</a:t>
                      </a:r>
                    </a:p>
                  </a:txBody>
                  <a:tcPr marL="90000" marR="90000" marT="64440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maksymalnie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minut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punktów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9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71495" marB="46800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około 14 minut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punktów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Działy tematyczne 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200" dirty="0" smtClean="0"/>
              <a:t>   Człowiek</a:t>
            </a:r>
            <a:br>
              <a:rPr lang="pl-PL" sz="3200" dirty="0" smtClean="0"/>
            </a:br>
            <a:r>
              <a:rPr lang="pl-PL" sz="3200" dirty="0" smtClean="0"/>
              <a:t>Dom</a:t>
            </a:r>
            <a:br>
              <a:rPr lang="pl-PL" sz="3200" dirty="0" smtClean="0"/>
            </a:br>
            <a:r>
              <a:rPr lang="pl-PL" sz="3200" dirty="0" smtClean="0"/>
              <a:t>Szkoła</a:t>
            </a:r>
            <a:br>
              <a:rPr lang="pl-PL" sz="3200" dirty="0" smtClean="0"/>
            </a:br>
            <a:r>
              <a:rPr lang="pl-PL" sz="3200" dirty="0" smtClean="0"/>
              <a:t>Praca</a:t>
            </a:r>
            <a:br>
              <a:rPr lang="pl-PL" sz="3200" dirty="0" smtClean="0"/>
            </a:br>
            <a:r>
              <a:rPr lang="pl-PL" sz="3200" dirty="0" smtClean="0"/>
              <a:t>Życie rodzinne i towarzyskie</a:t>
            </a:r>
            <a:br>
              <a:rPr lang="pl-PL" sz="3200" dirty="0" smtClean="0"/>
            </a:br>
            <a:r>
              <a:rPr lang="pl-PL" sz="3200" dirty="0" smtClean="0"/>
              <a:t>Żywienie</a:t>
            </a:r>
            <a:br>
              <a:rPr lang="pl-PL" sz="3200" dirty="0" smtClean="0"/>
            </a:br>
            <a:r>
              <a:rPr lang="pl-PL" sz="3200" dirty="0" smtClean="0"/>
              <a:t>Zakupy i usługi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Działy tematyczne 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200" dirty="0" smtClean="0"/>
              <a:t>   Podróżowanie i turystyka</a:t>
            </a:r>
            <a:br>
              <a:rPr lang="pl-PL" sz="3200" dirty="0" smtClean="0"/>
            </a:br>
            <a:r>
              <a:rPr lang="pl-PL" sz="3200" dirty="0" smtClean="0"/>
              <a:t>Kultura</a:t>
            </a:r>
            <a:br>
              <a:rPr lang="pl-PL" sz="3200" dirty="0" smtClean="0"/>
            </a:br>
            <a:r>
              <a:rPr lang="pl-PL" sz="3200" dirty="0" smtClean="0"/>
              <a:t>Sport</a:t>
            </a:r>
            <a:br>
              <a:rPr lang="pl-PL" sz="3200" dirty="0" smtClean="0"/>
            </a:br>
            <a:r>
              <a:rPr lang="pl-PL" sz="3200" dirty="0" smtClean="0"/>
              <a:t>Zdrowie</a:t>
            </a:r>
            <a:br>
              <a:rPr lang="pl-PL" sz="3200" dirty="0" smtClean="0"/>
            </a:br>
            <a:r>
              <a:rPr lang="pl-PL" sz="3200" dirty="0" smtClean="0"/>
              <a:t>Nauka i technika</a:t>
            </a:r>
            <a:br>
              <a:rPr lang="pl-PL" sz="3200" dirty="0" smtClean="0"/>
            </a:br>
            <a:r>
              <a:rPr lang="pl-PL" sz="3200" dirty="0" smtClean="0"/>
              <a:t>Świat przyrody</a:t>
            </a:r>
          </a:p>
          <a:p>
            <a:pPr>
              <a:buNone/>
            </a:pPr>
            <a:r>
              <a:rPr lang="pl-PL" sz="3200" dirty="0" smtClean="0"/>
              <a:t>   Państwo i społeczeństwo</a:t>
            </a:r>
            <a:br>
              <a:rPr lang="pl-PL" sz="3200" dirty="0" smtClean="0"/>
            </a:br>
            <a:r>
              <a:rPr lang="pl-PL" sz="3200" dirty="0" smtClean="0"/>
              <a:t>Wiedza o krajach anglojęzycznych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Rozmowa wstępna – przykładowe pytania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fontScale="62500" lnSpcReduction="20000"/>
          </a:bodyPr>
          <a:lstStyle/>
          <a:p>
            <a:r>
              <a:rPr lang="pl-PL" b="1" dirty="0" smtClean="0"/>
              <a:t>Pytania dla egzaminującego	</a:t>
            </a:r>
          </a:p>
          <a:p>
            <a:endParaRPr lang="pl-PL" b="1" dirty="0" smtClean="0"/>
          </a:p>
          <a:p>
            <a:r>
              <a:rPr lang="pl-PL" b="1" dirty="0" smtClean="0"/>
              <a:t>Człowiek</a:t>
            </a:r>
          </a:p>
          <a:p>
            <a:r>
              <a:rPr lang="en-US" dirty="0" smtClean="0"/>
              <a:t>• Do you vary the clothes to school or do you wear the same outfit most of the time? Why?</a:t>
            </a:r>
          </a:p>
          <a:p>
            <a:r>
              <a:rPr lang="en-US" dirty="0" smtClean="0"/>
              <a:t>• Tell me about something that has changed in your life over the last few years.</a:t>
            </a:r>
          </a:p>
          <a:p>
            <a:r>
              <a:rPr lang="en-US" dirty="0" smtClean="0"/>
              <a:t>• Are you adventurous about trying new food or do you prefer dishes you know well? Why?	</a:t>
            </a:r>
            <a:endParaRPr lang="pl-PL" dirty="0" smtClean="0"/>
          </a:p>
          <a:p>
            <a:endParaRPr lang="pl-PL" b="1" dirty="0" smtClean="0"/>
          </a:p>
          <a:p>
            <a:r>
              <a:rPr lang="en-US" b="1" dirty="0" err="1" smtClean="0"/>
              <a:t>Życie</a:t>
            </a:r>
            <a:r>
              <a:rPr lang="en-US" b="1" dirty="0" smtClean="0"/>
              <a:t> </a:t>
            </a:r>
            <a:r>
              <a:rPr lang="en-US" b="1" dirty="0" err="1" smtClean="0"/>
              <a:t>rodzinne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towarzyskie</a:t>
            </a:r>
            <a:endParaRPr lang="en-US" b="1" dirty="0" smtClean="0"/>
          </a:p>
          <a:p>
            <a:r>
              <a:rPr lang="en-US" dirty="0" smtClean="0"/>
              <a:t>• Do you find it difficult not to judge people by the clothes they wear? Why?/Why not?</a:t>
            </a:r>
          </a:p>
          <a:p>
            <a:r>
              <a:rPr lang="en-US" dirty="0" smtClean="0"/>
              <a:t>• Have you or has any of your friends ever been offended by someone on the Internet?</a:t>
            </a:r>
          </a:p>
          <a:p>
            <a:r>
              <a:rPr lang="en-US" dirty="0" smtClean="0"/>
              <a:t>• Tell me something about the online forums or blogs which you read.</a:t>
            </a:r>
            <a:endParaRPr lang="pl-PL" dirty="0" smtClean="0"/>
          </a:p>
          <a:p>
            <a:endParaRPr lang="pl-PL" b="1" dirty="0" smtClean="0"/>
          </a:p>
          <a:p>
            <a:r>
              <a:rPr lang="en-US" b="1" dirty="0" err="1" smtClean="0"/>
              <a:t>Państwo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społeczeństwo</a:t>
            </a:r>
            <a:endParaRPr lang="en-US" b="1" dirty="0" smtClean="0"/>
          </a:p>
          <a:p>
            <a:r>
              <a:rPr lang="en-US" dirty="0" smtClean="0"/>
              <a:t>• Would you like to be taught bilingually in Polish and English? Why?/Why not?</a:t>
            </a:r>
          </a:p>
          <a:p>
            <a:r>
              <a:rPr lang="en-US" dirty="0" smtClean="0"/>
              <a:t>• Have the disabled in Poland got the same opportunities as those without any disabilities? Why?/Why not?</a:t>
            </a:r>
          </a:p>
          <a:p>
            <a:r>
              <a:rPr lang="en-US" dirty="0" smtClean="0"/>
              <a:t>• Tell me about a person who could be considered a role model for young people.	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Rozmowa z odgrywaniem roli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1600" dirty="0" smtClean="0"/>
              <a:t>Wpadłeś/Wpadłaś na pomysł wydawania dwujęzycznej gazetki w Twojej szkole. </a:t>
            </a:r>
          </a:p>
          <a:p>
            <a:pPr>
              <a:buNone/>
            </a:pPr>
            <a:r>
              <a:rPr lang="pl-PL" sz="1600" dirty="0" smtClean="0"/>
              <a:t>Rozmawiasz z kolegą/koleżanką na temat tego projektu. Poniżej podane są 4 kwestie, które musisz omówić w rozmowie z egzaminującym.</a:t>
            </a:r>
            <a:r>
              <a:rPr lang="pl-PL" dirty="0" smtClean="0"/>
              <a:t>	</a:t>
            </a:r>
          </a:p>
          <a:p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1214414" y="3286124"/>
            <a:ext cx="28575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Częstotliwość ukazywania się gazetki</a:t>
            </a:r>
          </a:p>
        </p:txBody>
      </p:sp>
      <p:sp>
        <p:nvSpPr>
          <p:cNvPr id="5" name="Elipsa 4"/>
          <p:cNvSpPr/>
          <p:nvPr/>
        </p:nvSpPr>
        <p:spPr>
          <a:xfrm>
            <a:off x="5643570" y="3357562"/>
            <a:ext cx="171451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Sekcje gazetki</a:t>
            </a:r>
          </a:p>
        </p:txBody>
      </p:sp>
      <p:sp>
        <p:nvSpPr>
          <p:cNvPr id="6" name="Elipsa 5"/>
          <p:cNvSpPr/>
          <p:nvPr/>
        </p:nvSpPr>
        <p:spPr>
          <a:xfrm>
            <a:off x="1285852" y="4786322"/>
            <a:ext cx="278608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Zalety dwujęzyczności</a:t>
            </a:r>
          </a:p>
        </p:txBody>
      </p:sp>
      <p:sp>
        <p:nvSpPr>
          <p:cNvPr id="7" name="Elipsa 6"/>
          <p:cNvSpPr/>
          <p:nvPr/>
        </p:nvSpPr>
        <p:spPr>
          <a:xfrm>
            <a:off x="5286380" y="4786322"/>
            <a:ext cx="255747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smtClean="0"/>
              <a:t>Udział uczniów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Opis ilustracji 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3590" y="1935163"/>
            <a:ext cx="643682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Wypowiedź na podstawie materiału stymulującego</a:t>
            </a:r>
            <a:endParaRPr lang="pl-PL" dirty="0"/>
          </a:p>
        </p:txBody>
      </p:sp>
      <p:pic>
        <p:nvPicPr>
          <p:cNvPr id="2050" name="Picture 2" descr="C:\Users\TOMEK-MONIKA\Desktop\Desktop\Zrzut-ekranu-2014-01-17-o-23.21.18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85787"/>
            <a:ext cx="8229600" cy="4288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Punktowanie sprawności komunikacyjnej 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Sprawność komunikacyjna (0 – 18 punktów)</a:t>
            </a:r>
          </a:p>
          <a:p>
            <a:r>
              <a:rPr lang="pl-PL" dirty="0" smtClean="0"/>
              <a:t>W każdym zadaniu można uzyskać do 6 punktów - łącznie 18 punktów.</a:t>
            </a:r>
          </a:p>
          <a:p>
            <a:r>
              <a:rPr lang="pl-PL" dirty="0" smtClean="0"/>
              <a:t>Aby za sprawność komunikacyjną uzyskać jak najlepszy wynik, należy za każdym razem odnieść się do 4 elementów zawartych w poszczególnych zadaniach oraz dostatecznie je rozwinąć:</a:t>
            </a:r>
          </a:p>
          <a:p>
            <a:r>
              <a:rPr lang="pl-PL" b="1" dirty="0" smtClean="0"/>
              <a:t>Zadanie 1</a:t>
            </a:r>
          </a:p>
          <a:p>
            <a:r>
              <a:rPr lang="pl-PL" dirty="0" smtClean="0"/>
              <a:t>– cztery elementy wymienione w zadaniu, które należy poruszyć w rozmowie (1) (2) (3) (4).</a:t>
            </a:r>
          </a:p>
          <a:p>
            <a:r>
              <a:rPr lang="pl-PL" b="1" dirty="0" smtClean="0"/>
              <a:t>Zadanie 2</a:t>
            </a:r>
          </a:p>
          <a:p>
            <a:r>
              <a:rPr lang="pl-PL" dirty="0" smtClean="0"/>
              <a:t>– opis ilustracji (1) + trzy odpowiedzi na pytania (2) (3) (4).</a:t>
            </a:r>
          </a:p>
          <a:p>
            <a:r>
              <a:rPr lang="pl-PL" b="1" dirty="0" smtClean="0"/>
              <a:t>Zadanie 3</a:t>
            </a:r>
          </a:p>
          <a:p>
            <a:r>
              <a:rPr lang="pl-PL" dirty="0" smtClean="0"/>
              <a:t>– wybór ilustracji z uzasadnieniem (1) + uzasadnienie odrzucenia drugiej/pozostałych ilustracji </a:t>
            </a:r>
          </a:p>
          <a:p>
            <a:r>
              <a:rPr lang="pl-PL" dirty="0" smtClean="0"/>
              <a:t>(2) + dwie odpowiedzi na pytania egzaminującego (3) (4).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</TotalTime>
  <Words>505</Words>
  <Application>Microsoft Office PowerPoint</Application>
  <PresentationFormat>Pokaz na ekranie (4:3)</PresentationFormat>
  <Paragraphs>91</Paragraphs>
  <Slides>12</Slides>
  <Notes>0</Notes>
  <HiddenSlides>1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Przepływ</vt:lpstr>
      <vt:lpstr>USTNY EGZAMIN MATURALNY Z JĘZYKA OBCEGO</vt:lpstr>
      <vt:lpstr>Struktura egzaminu ustnego z języków obcych (bez określania poziomu)</vt:lpstr>
      <vt:lpstr>Działy tematyczne (1)</vt:lpstr>
      <vt:lpstr>Działy tematyczne (2)</vt:lpstr>
      <vt:lpstr>Rozmowa wstępna – przykładowe pytania</vt:lpstr>
      <vt:lpstr>Rozmowa z odgrywaniem roli</vt:lpstr>
      <vt:lpstr>Opis ilustracji </vt:lpstr>
      <vt:lpstr>Wypowiedź na podstawie materiału stymulującego</vt:lpstr>
      <vt:lpstr>Punktowanie sprawności komunikacyjnej (1)</vt:lpstr>
      <vt:lpstr>Punktowanie sprawności komunikacyjnej (2)</vt:lpstr>
      <vt:lpstr>Punktowanie umiejętności językowych</vt:lpstr>
      <vt:lpstr>Dziękuję za uwagę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USTNY EGZAMIN MATURALNY Z JĘZYKA OBCEGO</dc:title>
  <dc:creator>TOMEK-MONIKA</dc:creator>
  <cp:lastModifiedBy>TOMEK-MONIKA</cp:lastModifiedBy>
  <cp:revision>26</cp:revision>
  <dcterms:created xsi:type="dcterms:W3CDTF">2016-04-14T18:57:46Z</dcterms:created>
  <dcterms:modified xsi:type="dcterms:W3CDTF">2016-05-22T17:57:31Z</dcterms:modified>
</cp:coreProperties>
</file>